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4"/>
  </p:notesMasterIdLst>
  <p:sldIdLst>
    <p:sldId id="305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06" r:id="rId10"/>
    <p:sldId id="341" r:id="rId11"/>
    <p:sldId id="342" r:id="rId12"/>
    <p:sldId id="34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avchenko" initials="HS" lastIdx="0" clrIdx="0">
    <p:extLst>
      <p:ext uri="{19B8F6BF-5375-455C-9EA6-DF929625EA0E}">
        <p15:presenceInfo xmlns:p15="http://schemas.microsoft.com/office/powerpoint/2012/main" xmlns="" userId="6f44990c936c3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7400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260" autoAdjust="0"/>
  </p:normalViewPr>
  <p:slideViewPr>
    <p:cSldViewPr snapToGrid="0">
      <p:cViewPr varScale="1">
        <p:scale>
          <a:sx n="59" d="100"/>
          <a:sy n="59" d="100"/>
        </p:scale>
        <p:origin x="-15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96E5-6179-41B5-9D12-E82BFFD4EE5C}" type="datetimeFigureOut">
              <a:rPr lang="uk-UA" smtClean="0"/>
              <a:t>29.11.2017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15333-ACC5-4D86-B8D7-9C42145B1C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4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7445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519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uk-UA" b="1" dirty="0"/>
              <a:t>Проаналізуємо результати проведеної вправи щодо шляхів запобігання, що запропоновані вами. </a:t>
            </a:r>
            <a:r>
              <a:rPr lang="ru-RU" b="1" dirty="0" err="1"/>
              <a:t>Наскільки</a:t>
            </a:r>
            <a:r>
              <a:rPr lang="ru-RU" b="1" dirty="0"/>
              <a:t> вони </a:t>
            </a:r>
            <a:r>
              <a:rPr lang="ru-RU" b="1" dirty="0" err="1"/>
              <a:t>співпадають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наступним</a:t>
            </a:r>
            <a:r>
              <a:rPr lang="ru-RU" b="1" dirty="0"/>
              <a:t>?</a:t>
            </a:r>
            <a:endParaRPr lang="ru-RU" dirty="0"/>
          </a:p>
          <a:p>
            <a:pPr>
              <a:defRPr/>
            </a:pPr>
            <a:endParaRPr lang="uk-UA" dirty="0"/>
          </a:p>
          <a:p>
            <a:pPr>
              <a:defRPr/>
            </a:pPr>
            <a:r>
              <a:rPr lang="uk-UA" dirty="0"/>
              <a:t>− </a:t>
            </a:r>
            <a:r>
              <a:rPr lang="uk-UA" b="1" i="1" dirty="0"/>
              <a:t>Навчіться управляти своїм часом.</a:t>
            </a:r>
            <a:r>
              <a:rPr lang="uk-UA" dirty="0"/>
              <a:t> </a:t>
            </a:r>
            <a:r>
              <a:rPr lang="uk-UA" dirty="0" err="1"/>
              <a:t>Визначіть</a:t>
            </a:r>
            <a:r>
              <a:rPr lang="uk-UA" dirty="0"/>
              <a:t> основні цілі та завдання. Співвіднесіть результати виконання з можливостями їх реалізації. Складіть розклад виконання справ. Навчіться говорити «Ні». Делегуйте свої повноваження.</a:t>
            </a:r>
          </a:p>
          <a:p>
            <a:pPr>
              <a:defRPr/>
            </a:pPr>
            <a:r>
              <a:rPr lang="uk-UA" dirty="0"/>
              <a:t>− </a:t>
            </a:r>
            <a:r>
              <a:rPr lang="uk-UA" b="1" i="1" dirty="0"/>
              <a:t>Учіться планувати</a:t>
            </a:r>
            <a:r>
              <a:rPr lang="uk-UA" dirty="0"/>
              <a:t>. Заздалегідь програвайте в уяві різні варіанти поведінки.</a:t>
            </a:r>
          </a:p>
          <a:p>
            <a:pPr>
              <a:defRPr/>
            </a:pPr>
            <a:r>
              <a:rPr lang="uk-UA" dirty="0"/>
              <a:t>− </a:t>
            </a:r>
            <a:r>
              <a:rPr lang="uk-UA" b="1" i="1" dirty="0"/>
              <a:t>Навчіться знімати емоційну напругу</a:t>
            </a:r>
            <a:r>
              <a:rPr lang="uk-UA" dirty="0"/>
              <a:t>. «Тіло не боліє окремо від душі» (Сократ). Якщо ми  навчимося управляти своїми емоціями, то станемо більш здоровими. Найбільш ефективним методом є аутотренінг та медитація.</a:t>
            </a:r>
          </a:p>
          <a:p>
            <a:pPr>
              <a:defRPr/>
            </a:pPr>
            <a:r>
              <a:rPr lang="uk-UA" dirty="0"/>
              <a:t>− </a:t>
            </a:r>
            <a:r>
              <a:rPr lang="uk-UA" b="1" i="1" dirty="0"/>
              <a:t>Визнайте і прийміть обмеження</a:t>
            </a:r>
            <a:r>
              <a:rPr lang="uk-UA" dirty="0"/>
              <a:t>. Не ставте перед собою абсолютно неосяжні цілі. «Світ подібний до театру. Щоб грати в театрі з успіхом і похвалою, беруть ролі за здібностями» (Г. Сковорода).</a:t>
            </a:r>
          </a:p>
          <a:p>
            <a:pPr>
              <a:defRPr/>
            </a:pPr>
            <a:r>
              <a:rPr lang="uk-UA" dirty="0"/>
              <a:t>− </a:t>
            </a:r>
            <a:r>
              <a:rPr lang="uk-UA" b="1" i="1" dirty="0"/>
              <a:t>Будьте позитивним</a:t>
            </a:r>
            <a:r>
              <a:rPr lang="uk-UA" dirty="0"/>
              <a:t>. Зосередьтеся на позитивних якостях оточуючих. «Світ належить оптимістам. Песимістам – стан душі» (Ф. </a:t>
            </a:r>
            <a:r>
              <a:rPr lang="uk-UA" dirty="0" err="1"/>
              <a:t>Гізе</a:t>
            </a:r>
            <a:r>
              <a:rPr lang="uk-UA" dirty="0"/>
              <a:t>). Учіться терпіти і прощати.</a:t>
            </a:r>
          </a:p>
          <a:p>
            <a:pPr>
              <a:defRPr/>
            </a:pPr>
            <a:r>
              <a:rPr lang="uk-UA" b="1" i="1" dirty="0"/>
              <a:t>Навчіться розпізнавати стрес</a:t>
            </a:r>
            <a:r>
              <a:rPr lang="uk-UA" dirty="0"/>
              <a:t>. </a:t>
            </a:r>
          </a:p>
          <a:p>
            <a:pPr>
              <a:defRPr/>
            </a:pPr>
            <a:r>
              <a:rPr lang="uk-UA" dirty="0"/>
              <a:t>Назвіть 5 найбільш важливих джерел стресу. Яка ваша реакція на них. Як можна знизити вплив стресорів? Які стресори є рутинними для вас? Які стресори виникають найчастіше у вашому житті? Чи хочете ви й надалі відчувати вплив стресорів? Яких стресорів ви можете уникнути і яким чином? Як ваш організм реагує на стресори? Які ви використовуєте прийоми подолання стресу?</a:t>
            </a:r>
          </a:p>
          <a:p>
            <a:pPr>
              <a:defRPr/>
            </a:pPr>
            <a:endParaRPr lang="uk-UA" dirty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ECFF95-673B-4BCB-8BB1-5EB2FB1396E9}" type="slidenum">
              <a:rPr kumimoji="0" lang="uk-UA" alt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uk-UA" alt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60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>
                    <a:lumMod val="85000"/>
                  </a:schemeClr>
                </a:solidFill>
              </a:rPr>
              <a:t>Людина є цілісною </a:t>
            </a:r>
            <a:r>
              <a:rPr lang="uk-UA" dirty="0" err="1">
                <a:solidFill>
                  <a:schemeClr val="tx1">
                    <a:lumMod val="85000"/>
                  </a:schemeClr>
                </a:solidFill>
              </a:rPr>
              <a:t>біоенергоінформаційною</a:t>
            </a:r>
            <a:r>
              <a:rPr lang="uk-UA" dirty="0">
                <a:solidFill>
                  <a:schemeClr val="tx1">
                    <a:lumMod val="85000"/>
                  </a:schemeClr>
                </a:solidFill>
              </a:rPr>
              <a:t> системою, тому вплив на будь-яку з цих складових позначається і на інших</a:t>
            </a:r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7BB3119-581C-4BF3-BB3F-8CDA5FD6E85C}" type="slidenum">
              <a:rPr lang="uk-UA" altLang="uk-UA"/>
              <a:pPr eaLnBrk="1" hangingPunct="1"/>
              <a:t>12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123707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541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96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0914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3034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942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Визначальні </a:t>
            </a:r>
            <a:r>
              <a:rPr lang="uk-UA" b="1" dirty="0">
                <a:solidFill>
                  <a:schemeClr val="accent4"/>
                </a:solidFill>
              </a:rPr>
              <a:t>ОЗНАКИ «СПВ» </a:t>
            </a:r>
            <a:r>
              <a:rPr lang="uk-UA" dirty="0">
                <a:solidFill>
                  <a:schemeClr val="accent4"/>
                </a:solidFill>
              </a:rPr>
              <a:t>залишилися такими ж, якими їх описав американський психіатр (</a:t>
            </a:r>
            <a:r>
              <a:rPr lang="uk-UA" dirty="0"/>
              <a:t>доктор </a:t>
            </a:r>
            <a:r>
              <a:rPr lang="uk-UA" dirty="0" err="1"/>
              <a:t>Фрейденбергер</a:t>
            </a:r>
            <a:r>
              <a:rPr lang="uk-UA" dirty="0"/>
              <a:t>):</a:t>
            </a:r>
          </a:p>
          <a:p>
            <a:pPr>
              <a:defRPr/>
            </a:pPr>
            <a:endParaRPr lang="uk-U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uk-UA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1). Відчуття спустошеності і втоми, викликане власною роботою. </a:t>
            </a:r>
          </a:p>
          <a:p>
            <a:pPr>
              <a:defRPr/>
            </a:pPr>
            <a:r>
              <a:rPr lang="uk-UA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2). Цинічне відношення до роботи та до її об'єктів. Зокрема, в соціальній сфері при деперсоналізації виникає байдуже, негуманне, цинічне відношення до людей, з якими працюють.</a:t>
            </a:r>
          </a:p>
          <a:p>
            <a:pPr>
              <a:defRPr/>
            </a:pPr>
            <a:r>
              <a:rPr lang="uk-UA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3). Виникнення у працівників почуття некомпетентності в своїй професійній сфері, усвідомлення неуспішності в ній.</a:t>
            </a:r>
          </a:p>
          <a:p>
            <a:pPr>
              <a:defRPr/>
            </a:pPr>
            <a:endParaRPr lang="uk-UA" b="1" dirty="0"/>
          </a:p>
          <a:p>
            <a:pPr>
              <a:defRPr/>
            </a:pPr>
            <a:r>
              <a:rPr lang="uk-UA" dirty="0"/>
              <a:t>Таким чином, </a:t>
            </a:r>
            <a:r>
              <a:rPr lang="uk-UA" b="1" dirty="0"/>
              <a:t>«ПРОФЕСІЙНЕ ВИГОРАННЯ»</a:t>
            </a:r>
            <a:r>
              <a:rPr lang="uk-UA" dirty="0"/>
              <a:t> зумовлює </a:t>
            </a:r>
            <a:r>
              <a:rPr lang="uk-UA" b="1" dirty="0"/>
              <a:t>деформацію особистості професіонала. </a:t>
            </a:r>
          </a:p>
          <a:p>
            <a:pPr>
              <a:defRPr/>
            </a:pPr>
            <a:endParaRPr lang="uk-UA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8591618-15B9-4D19-B1B6-8708D0EB6B37}" type="slidenum">
              <a:rPr lang="uk-UA" altLang="uk-UA"/>
              <a:pPr eaLnBrk="1" hangingPunct="1"/>
              <a:t>7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393790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ТРИВОЖНОСТІ: </a:t>
            </a:r>
            <a:r>
              <a:rPr lang="uk-UA" dirty="0"/>
              <a:t>Пришвидшення пульсу та дихання, напруга у м’язах - організм готується до стресової</a:t>
            </a:r>
          </a:p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/>
              <a:t>ситуації.</a:t>
            </a:r>
          </a:p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ОПІРНОСТІ: </a:t>
            </a:r>
            <a:r>
              <a:rPr lang="uk-UA" dirty="0"/>
              <a:t>Підвищується стійкість та протидія організму до стресорів. Якщо дія стресору на цій стадії</a:t>
            </a:r>
          </a:p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/>
              <a:t>припиняється або слабшає, зміни, які він викликав, поступово нормалізуються.</a:t>
            </a:r>
            <a:endParaRPr lang="uk-U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ВИСНАЖЕННЯ: </a:t>
            </a:r>
            <a:r>
              <a:rPr lang="uk-UA" dirty="0"/>
              <a:t>Якщо вплив патогенного фактору не припиняється, він продовжує бути надто сильним </a:t>
            </a:r>
          </a:p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/>
              <a:t>тривалим, розвивається стійке виснаження. Знову з'являються реакції тривожності. Ці процеси є</a:t>
            </a:r>
          </a:p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/>
              <a:t>необоротними і закінчуються загибеллю організму. </a:t>
            </a:r>
            <a:endParaRPr lang="uk-U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9B0E8A0-EDFC-49E4-845C-64C6ACA8DD29}" type="slidenum">
              <a:rPr lang="uk-UA" altLang="uk-UA"/>
              <a:pPr eaLnBrk="1" hangingPunct="1"/>
              <a:t>8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592741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888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2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5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5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3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4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1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2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1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7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5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7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3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193" y="1310324"/>
            <a:ext cx="9670506" cy="50999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</a:pPr>
            <a:r>
              <a:rPr lang="ru-RU" sz="5400" b="1" dirty="0">
                <a:latin typeface="Calibri" panose="020F0502020204030204" pitchFamily="34" charset="0"/>
              </a:rPr>
              <a:t>Модуль ІІІ</a:t>
            </a:r>
            <a:endParaRPr lang="en-GB" sz="54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</a:pPr>
            <a:endParaRPr lang="ru-RU" sz="54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</a:pPr>
            <a:r>
              <a:rPr lang="ru-RU" sz="4400" b="1" dirty="0">
                <a:latin typeface="Calibri" panose="020F0502020204030204" pitchFamily="34" charset="0"/>
              </a:rPr>
              <a:t>ПСИХОЛОГІЧНІ ЗАСАДИ ПРОФІЛАКТИКИ</a:t>
            </a:r>
          </a:p>
          <a:p>
            <a:pPr marL="0" indent="0"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</a:pPr>
            <a:r>
              <a:rPr lang="ru-RU" sz="4400" b="1" dirty="0">
                <a:latin typeface="Calibri" panose="020F0502020204030204" pitchFamily="34" charset="0"/>
              </a:rPr>
              <a:t>ПРОФЕСІЙНОГО ВИГОРЯННЯ СУДДІВ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3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2836" y="494209"/>
            <a:ext cx="10446327" cy="48589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Наш </a:t>
            </a:r>
            <a:r>
              <a:rPr lang="ru-RU" sz="4000" b="1" dirty="0" err="1">
                <a:latin typeface="Calibri" panose="020F0502020204030204" pitchFamily="34" charset="0"/>
              </a:rPr>
              <a:t>мозок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викидає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гормони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стресу</a:t>
            </a:r>
            <a:r>
              <a:rPr lang="ru-RU" sz="4000" b="1" dirty="0">
                <a:latin typeface="Calibri" panose="020F0502020204030204" pitchFamily="34" charset="0"/>
              </a:rPr>
              <a:t> на будь-</a:t>
            </a:r>
            <a:r>
              <a:rPr lang="ru-RU" sz="4000" b="1" dirty="0" err="1">
                <a:latin typeface="Calibri" panose="020F0502020204030204" pitchFamily="34" charset="0"/>
              </a:rPr>
              <a:t>які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подразники</a:t>
            </a:r>
            <a:r>
              <a:rPr lang="ru-RU" sz="4000" b="1" dirty="0">
                <a:latin typeface="Calibri" panose="020F0502020204030204" pitchFamily="34" charset="0"/>
              </a:rPr>
              <a:t>, </a:t>
            </a:r>
            <a:r>
              <a:rPr lang="ru-RU" sz="4000" b="1" dirty="0" err="1">
                <a:latin typeface="Calibri" panose="020F0502020204030204" pitchFamily="34" charset="0"/>
              </a:rPr>
              <a:t>що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загрожують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нашому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спокою</a:t>
            </a:r>
            <a:endParaRPr lang="ru-RU" sz="4000" b="1" dirty="0">
              <a:latin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При </a:t>
            </a:r>
            <a:r>
              <a:rPr lang="ru-RU" sz="4000" b="1" dirty="0" err="1">
                <a:latin typeface="Calibri" panose="020F0502020204030204" pitchFamily="34" charset="0"/>
              </a:rPr>
              <a:t>цьому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йому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зовсім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байдуже</a:t>
            </a:r>
            <a:r>
              <a:rPr lang="ru-RU" sz="4000" b="1" dirty="0">
                <a:latin typeface="Calibri" panose="020F0502020204030204" pitchFamily="34" charset="0"/>
              </a:rPr>
              <a:t>, </a:t>
            </a:r>
            <a:r>
              <a:rPr lang="ru-RU" sz="4000" b="1" dirty="0" err="1">
                <a:latin typeface="Calibri" panose="020F0502020204030204" pitchFamily="34" charset="0"/>
              </a:rPr>
              <a:t>реальні</a:t>
            </a:r>
            <a:r>
              <a:rPr lang="ru-RU" sz="4000" b="1" dirty="0">
                <a:latin typeface="Calibri" panose="020F0502020204030204" pitchFamily="34" charset="0"/>
              </a:rPr>
              <a:t> вони </a:t>
            </a:r>
            <a:r>
              <a:rPr lang="ru-RU" sz="4000" b="1" dirty="0" err="1">
                <a:latin typeface="Calibri" panose="020F0502020204030204" pitchFamily="34" charset="0"/>
              </a:rPr>
              <a:t>чи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вигадані</a:t>
            </a:r>
            <a:endParaRPr lang="ru-RU" sz="4000" b="1" dirty="0">
              <a:latin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На </a:t>
            </a:r>
            <a:r>
              <a:rPr lang="ru-RU" sz="4000" b="1" dirty="0" err="1">
                <a:latin typeface="Calibri" panose="020F0502020204030204" pitchFamily="34" charset="0"/>
              </a:rPr>
              <a:t>надуману</a:t>
            </a:r>
            <a:r>
              <a:rPr lang="ru-RU" sz="4000" b="1" dirty="0">
                <a:latin typeface="Calibri" panose="020F0502020204030204" pitchFamily="34" charset="0"/>
              </a:rPr>
              <a:t> проблему </a:t>
            </a:r>
            <a:r>
              <a:rPr lang="ru-RU" sz="4000" b="1" dirty="0" err="1">
                <a:latin typeface="Calibri" panose="020F0502020204030204" pitchFamily="34" charset="0"/>
              </a:rPr>
              <a:t>організм</a:t>
            </a:r>
            <a:r>
              <a:rPr lang="ru-RU" sz="4000" b="1" dirty="0"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latin typeface="Calibri" panose="020F0502020204030204" pitchFamily="34" charset="0"/>
              </a:rPr>
              <a:t>відреагує</a:t>
            </a:r>
            <a:r>
              <a:rPr lang="ru-RU" sz="4000" b="1" dirty="0">
                <a:latin typeface="Calibri" panose="020F0502020204030204" pitchFamily="34" charset="0"/>
              </a:rPr>
              <a:t>, як на </a:t>
            </a:r>
            <a:r>
              <a:rPr lang="ru-RU" sz="4000" b="1" dirty="0" err="1">
                <a:latin typeface="Calibri" panose="020F0502020204030204" pitchFamily="34" charset="0"/>
              </a:rPr>
              <a:t>справжню</a:t>
            </a:r>
            <a:endParaRPr lang="ru-RU" sz="4000" b="1" dirty="0">
              <a:latin typeface="Calibri" panose="020F0502020204030204" pitchFamily="34" charset="0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2836" y="5626565"/>
            <a:ext cx="9783771" cy="90312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«СТРЕС –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це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не те,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що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з вами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трапилось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а те, як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це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сприймаєте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»  </a:t>
            </a:r>
            <a:r>
              <a:rPr lang="ru-RU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Сельє</a:t>
            </a: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 Г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7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4"/>
            <a:ext cx="9559636" cy="1322387"/>
          </a:xfrm>
        </p:spPr>
        <p:txBody>
          <a:bodyPr/>
          <a:lstStyle/>
          <a:p>
            <a:pPr algn="ctr">
              <a:spcBef>
                <a:spcPct val="30000"/>
              </a:spcBef>
              <a:defRPr/>
            </a:pPr>
            <a:r>
              <a:rPr lang="uk-UA" sz="4000" b="1" kern="1200" dirty="0">
                <a:latin typeface="+mn-lt"/>
              </a:rPr>
              <a:t>Шляхи запобіганню СПВ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5266" y="1849582"/>
            <a:ext cx="9415752" cy="4371109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uk-UA" sz="3600" b="1" dirty="0"/>
              <a:t>Навчіться управляти своїм часом та планувати.</a:t>
            </a:r>
          </a:p>
          <a:p>
            <a:pPr marL="0" indent="0" algn="ctr" eaLnBrk="1" hangingPunct="1">
              <a:buNone/>
              <a:defRPr/>
            </a:pPr>
            <a:r>
              <a:rPr lang="uk-UA" sz="3600" b="1" dirty="0"/>
              <a:t>Визнайте і прийміть обмеження.</a:t>
            </a:r>
          </a:p>
          <a:p>
            <a:pPr marL="0" indent="0" algn="ctr" eaLnBrk="1" hangingPunct="1">
              <a:buNone/>
              <a:defRPr/>
            </a:pPr>
            <a:r>
              <a:rPr lang="uk-UA" sz="3600" b="1" dirty="0"/>
              <a:t>Будьте позитивними.</a:t>
            </a:r>
          </a:p>
          <a:p>
            <a:pPr marL="0" indent="0" algn="ctr" eaLnBrk="1" hangingPunct="1">
              <a:buNone/>
              <a:defRPr/>
            </a:pPr>
            <a:r>
              <a:rPr lang="uk-UA" sz="3600" b="1" dirty="0"/>
              <a:t>Навчіться знімати емоційну напругу.</a:t>
            </a:r>
          </a:p>
          <a:p>
            <a:pPr marL="0" indent="0" algn="ctr" eaLnBrk="1" hangingPunct="1">
              <a:buNone/>
              <a:defRPr/>
            </a:pPr>
            <a:r>
              <a:rPr lang="uk-UA" sz="3600" b="1" dirty="0"/>
              <a:t>Навчіться розпізнавати стрес.</a:t>
            </a:r>
          </a:p>
        </p:txBody>
      </p:sp>
    </p:spTree>
    <p:extLst>
      <p:ext uri="{BB962C8B-B14F-4D97-AF65-F5344CB8AC3E}">
        <p14:creationId xmlns:p14="http://schemas.microsoft.com/office/powerpoint/2010/main" val="2103386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0" y="552642"/>
            <a:ext cx="10205461" cy="1507067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latin typeface="+mn-lt"/>
              </a:rPr>
              <a:t>ШЛЯХИ ГАРМОНІЗАЦІЇ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0" y="2059709"/>
            <a:ext cx="10205461" cy="3941618"/>
          </a:xfrm>
        </p:spPr>
        <p:txBody>
          <a:bodyPr>
            <a:normAutofit/>
          </a:bodyPr>
          <a:lstStyle/>
          <a:p>
            <a:pPr marL="514350" indent="-514350" algn="just" eaLnBrk="1" hangingPunct="1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uk-UA" sz="3000" b="1" dirty="0"/>
              <a:t>Вплив на фізичне тіло – фізіологічний рівень регуляції психофізичного стану</a:t>
            </a:r>
          </a:p>
          <a:p>
            <a:pPr marL="514350" indent="-514350" algn="just" eaLnBrk="1" hangingPunct="1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uk-UA" sz="3000" b="1" dirty="0"/>
              <a:t>Вплив на емоційний стан – емоційно-вольова регуляція психофізичного стану</a:t>
            </a:r>
          </a:p>
          <a:p>
            <a:pPr marL="514350" indent="-514350" algn="just" eaLnBrk="1" hangingPunct="1"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uk-UA" sz="3000" b="1" dirty="0"/>
              <a:t>Вплив на думки, зміна світогляду – </a:t>
            </a:r>
            <a:r>
              <a:rPr lang="uk-UA" sz="3000" b="1" dirty="0" err="1"/>
              <a:t>ціннісно</a:t>
            </a:r>
            <a:r>
              <a:rPr lang="uk-UA" sz="3000" b="1" dirty="0"/>
              <a:t>-смисловий рівень регуляції психофізичного стану</a:t>
            </a:r>
          </a:p>
        </p:txBody>
      </p:sp>
    </p:spTree>
    <p:extLst>
      <p:ext uri="{BB962C8B-B14F-4D97-AF65-F5344CB8AC3E}">
        <p14:creationId xmlns:p14="http://schemas.microsoft.com/office/powerpoint/2010/main" val="346665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193" y="734291"/>
            <a:ext cx="9725923" cy="5541818"/>
          </a:xfrm>
        </p:spPr>
        <p:txBody>
          <a:bodyPr>
            <a:noAutofit/>
          </a:bodyPr>
          <a:lstStyle/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uk-UA" sz="4000" b="1" i="1" dirty="0">
                <a:latin typeface="Calibri" panose="020F0502020204030204" pitchFamily="34" charset="0"/>
              </a:rPr>
              <a:t>Як ви особисто розумієте поняття «Професійне вигорання»? 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i="1" dirty="0">
                <a:latin typeface="Calibri" panose="020F0502020204030204" pitchFamily="34" charset="0"/>
              </a:rPr>
              <a:t>Які основні ознаки професійного вигорання?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i="1" dirty="0">
                <a:latin typeface="Calibri" panose="020F0502020204030204" pitchFamily="34" charset="0"/>
              </a:rPr>
              <a:t>Із чим у вас асоціюється це поняття? 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i="1" dirty="0">
                <a:latin typeface="Calibri" panose="020F0502020204030204" pitchFamily="34" charset="0"/>
              </a:rPr>
              <a:t>Ознаки тих відчуттів, з яким ви пов’язуєте це поняття?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9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407203"/>
            <a:ext cx="9783771" cy="56333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МІНІ-ЛЕКЦІЯ «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Психологічні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засади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профілактики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професійного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вигоряння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суддів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en-GB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ru-RU" b="1" i="1" dirty="0"/>
              <a:t>«Людина не </a:t>
            </a:r>
            <a:r>
              <a:rPr lang="ru-RU" b="1" i="1" dirty="0" err="1"/>
              <a:t>обирає</a:t>
            </a:r>
            <a:r>
              <a:rPr lang="ru-RU" b="1" i="1" dirty="0"/>
              <a:t> свою хворобу, але вона </a:t>
            </a:r>
            <a:r>
              <a:rPr lang="ru-RU" b="1" i="1" dirty="0" err="1"/>
              <a:t>обирає</a:t>
            </a:r>
            <a:r>
              <a:rPr lang="ru-RU" b="1" i="1" dirty="0"/>
              <a:t> </a:t>
            </a:r>
            <a:r>
              <a:rPr lang="ru-RU" b="1" i="1" dirty="0" err="1"/>
              <a:t>стрес</a:t>
            </a:r>
            <a:r>
              <a:rPr lang="ru-RU" b="1" i="1" dirty="0"/>
              <a:t> </a:t>
            </a:r>
            <a:endParaRPr lang="en-GB" b="1" i="1" dirty="0"/>
          </a:p>
          <a:p>
            <a:pPr marL="0" indent="0" algn="r">
              <a:buNone/>
            </a:pPr>
            <a:r>
              <a:rPr lang="ru-RU" b="1" i="1" dirty="0"/>
              <a:t> і </a:t>
            </a:r>
            <a:r>
              <a:rPr lang="ru-RU" b="1" i="1" dirty="0" err="1"/>
              <a:t>саме</a:t>
            </a:r>
            <a:r>
              <a:rPr lang="ru-RU" b="1" i="1" dirty="0"/>
              <a:t> </a:t>
            </a:r>
            <a:r>
              <a:rPr lang="ru-RU" b="1" i="1" dirty="0" err="1"/>
              <a:t>стрес</a:t>
            </a:r>
            <a:r>
              <a:rPr lang="ru-RU" b="1" i="1" dirty="0"/>
              <a:t> </a:t>
            </a:r>
            <a:r>
              <a:rPr lang="ru-RU" b="1" i="1" dirty="0" err="1"/>
              <a:t>обирає</a:t>
            </a:r>
            <a:r>
              <a:rPr lang="ru-RU" b="1" i="1" dirty="0"/>
              <a:t> хворобу»</a:t>
            </a:r>
            <a:r>
              <a:rPr lang="uk-UA" b="1" i="1" dirty="0"/>
              <a:t> </a:t>
            </a:r>
            <a:r>
              <a:rPr lang="uk-UA" b="1" i="1" dirty="0" err="1"/>
              <a:t>Ірвін</a:t>
            </a:r>
            <a:r>
              <a:rPr lang="uk-UA" b="1" i="1" dirty="0"/>
              <a:t> </a:t>
            </a:r>
            <a:r>
              <a:rPr lang="uk-UA" b="1" i="1" dirty="0" err="1"/>
              <a:t>Ялом</a:t>
            </a:r>
            <a:endParaRPr lang="uk-UA" sz="4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1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407203"/>
            <a:ext cx="9783771" cy="56333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Термін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«ВИГОРАННЯ» (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burn-out) </a:t>
            </a: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введений в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психологію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у 1974 р. </a:t>
            </a:r>
            <a:b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американським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психіатром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Гербертом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Фрейденбергом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Іноді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його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перекладають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як: «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Професійне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вигорання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», «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Емоційне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вигорання</a:t>
            </a: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en-GB" sz="4800" b="1" dirty="0">
              <a:solidFill>
                <a:srgbClr val="96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3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1220" y="878258"/>
            <a:ext cx="8551000" cy="1726397"/>
          </a:xfrm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СИНДРОМ «ПРОФЕСІЙНОГО  ВИГОРАННЯ» ПОВ’ЯЗАНИЙ З ВПЛИВОМ НЕКЕРОВАНОГО ДОВГОТРИВАЛОГО СТРЕСУ, ЩО ОБУМОВЛЕНИЙ ПРОФЕСІЙНОЮ ДІЯЛЬНІСТЮ</a:t>
            </a:r>
            <a:endParaRPr lang="en-GB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pic>
        <p:nvPicPr>
          <p:cNvPr id="6" name="Picture 4" descr="C:\Users\Sav_anna\Desktop\Работа\НШС\Лекция\Проф_Выгорание\Картинки\60136_1392049122_9089-1379430962-burn-out.jpg">
            <a:extLst>
              <a:ext uri="{FF2B5EF4-FFF2-40B4-BE49-F238E27FC236}">
                <a16:creationId xmlns:a16="http://schemas.microsoft.com/office/drawing/2014/main" xmlns="" id="{51403701-81F9-405E-AC2E-6CA3C2CE7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219" y="2715490"/>
            <a:ext cx="8551001" cy="35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8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407203"/>
            <a:ext cx="9783771" cy="56333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НЕБЕЗПЕКА ХРОНІЧНОГО СТРЕСУ</a:t>
            </a:r>
          </a:p>
          <a:p>
            <a:pPr marL="0" indent="0" algn="ctr">
              <a:buNone/>
            </a:pP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СТРЕС СТАЄ НЕБЕЗПЕЧНИМ, КОЛИ ВПЛИВ ФАКТОРІВ (ТИСК) НА НАС ПЕРЕВИЩУЄ НАШУ ЗДАТНІСТЬ ВПОРАТИСЯ З НИМ</a:t>
            </a:r>
            <a:endParaRPr lang="en-GB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uk-UA" sz="4000" b="1" dirty="0">
                <a:latin typeface="+mn-lt"/>
              </a:rPr>
              <a:t>ТРІАДА, що визначає “СПВ”:</a:t>
            </a:r>
          </a:p>
        </p:txBody>
      </p:sp>
      <p:pic>
        <p:nvPicPr>
          <p:cNvPr id="10243" name="Содержимое 3" descr="12100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1" y="1143000"/>
            <a:ext cx="4367213" cy="2578100"/>
          </a:xfrm>
        </p:spPr>
      </p:pic>
      <p:sp>
        <p:nvSpPr>
          <p:cNvPr id="5" name="Прямоугольник 4"/>
          <p:cNvSpPr/>
          <p:nvPr/>
        </p:nvSpPr>
        <p:spPr>
          <a:xfrm>
            <a:off x="1828800" y="3810001"/>
            <a:ext cx="44196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uk-UA" sz="2400" b="1" dirty="0"/>
              <a:t>Емоційна виснаженість</a:t>
            </a:r>
          </a:p>
          <a:p>
            <a:pPr marL="457200" indent="-457200" algn="ctr">
              <a:buFont typeface="+mj-lt"/>
              <a:buAutoNum type="arabicPeriod"/>
              <a:defRPr/>
            </a:pPr>
            <a:endParaRPr lang="uk-UA" sz="2400" b="1" dirty="0"/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uk-UA" sz="2400" b="1" dirty="0"/>
              <a:t>Деперсоналізація (дегуманізація)</a:t>
            </a:r>
          </a:p>
          <a:p>
            <a:pPr marL="457200" indent="-457200" algn="ctr">
              <a:buFont typeface="+mj-lt"/>
              <a:buAutoNum type="arabicPeriod"/>
              <a:defRPr/>
            </a:pPr>
            <a:endParaRPr lang="uk-UA" sz="2400" b="1" dirty="0"/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uk-UA" sz="2400" b="1" dirty="0"/>
              <a:t>Редукція професійних досягнень</a:t>
            </a:r>
          </a:p>
        </p:txBody>
      </p:sp>
      <p:pic>
        <p:nvPicPr>
          <p:cNvPr id="10245" name="Picture 3" descr="C:\Users\Sav_anna\Desktop\Работа\НШС\Проф_Выгорание\Картинки\burnou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19200"/>
            <a:ext cx="4038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C:\Users\Sav_anna\Desktop\Работа\НШС\Проф_Выгорание\Картинки\373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3886200"/>
            <a:ext cx="4024313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91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491" y="589541"/>
            <a:ext cx="9282546" cy="1467859"/>
          </a:xfrm>
        </p:spPr>
        <p:txBody>
          <a:bodyPr/>
          <a:lstStyle/>
          <a:p>
            <a:pPr algn="ctr">
              <a:defRPr/>
            </a:pPr>
            <a:r>
              <a:rPr lang="ru-RU" sz="5400" b="1" dirty="0">
                <a:latin typeface="+mn-lt"/>
              </a:rPr>
              <a:t>ТРИ СТАДІЇ СТРЕСУ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2057400"/>
            <a:ext cx="8229600" cy="445423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4400" b="1" dirty="0"/>
              <a:t>ТРИВОЖНОСТІ</a:t>
            </a:r>
          </a:p>
          <a:p>
            <a:pPr marL="0" indent="0" algn="ctr">
              <a:buNone/>
              <a:defRPr/>
            </a:pPr>
            <a:r>
              <a:rPr lang="ru-RU" sz="4400" b="1" dirty="0"/>
              <a:t>ОПІРНОСТІ</a:t>
            </a:r>
          </a:p>
          <a:p>
            <a:pPr marL="0" indent="0" algn="ctr">
              <a:buNone/>
              <a:defRPr/>
            </a:pPr>
            <a:r>
              <a:rPr lang="ru-RU" sz="4400" b="1" dirty="0"/>
              <a:t>ВИСНАЖЕННЯ </a:t>
            </a:r>
          </a:p>
          <a:p>
            <a:pPr marL="0" indent="0" algn="ctr">
              <a:buNone/>
              <a:defRPr/>
            </a:pPr>
            <a:endParaRPr lang="ru-RU" sz="4000" b="1" dirty="0">
              <a:solidFill>
                <a:srgbClr val="960000"/>
              </a:solidFill>
            </a:endParaRPr>
          </a:p>
          <a:p>
            <a:pPr marL="0" indent="0" algn="just">
              <a:buNone/>
              <a:defRPr/>
            </a:pPr>
            <a:endParaRPr lang="ru-RU" sz="2400" b="1" dirty="0">
              <a:solidFill>
                <a:srgbClr val="960000"/>
              </a:solidFill>
            </a:endParaRPr>
          </a:p>
        </p:txBody>
      </p:sp>
      <p:pic>
        <p:nvPicPr>
          <p:cNvPr id="13316" name="Picture 2" descr="C:\Users\Sav_anna\Desktop\Работа\НШС\Лекция\Проф_Выгорание\Картинки\stressoustoychivo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911435"/>
            <a:ext cx="4191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52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8145" y="1310324"/>
            <a:ext cx="10446327" cy="5385258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None/>
            </a:pPr>
            <a:endParaRPr lang="uk-UA" sz="2800" b="1" dirty="0">
              <a:latin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96000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Надмірно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відповідальні</a:t>
            </a:r>
            <a:r>
              <a:rPr lang="ru-RU" sz="2400" b="1" dirty="0">
                <a:latin typeface="Calibri" panose="020F0502020204030204" pitchFamily="34" charset="0"/>
              </a:rPr>
              <a:t> та </a:t>
            </a:r>
            <a:r>
              <a:rPr lang="ru-RU" sz="2400" b="1" dirty="0" err="1">
                <a:latin typeface="Calibri" panose="020F0502020204030204" pitchFamily="34" charset="0"/>
              </a:rPr>
              <a:t>орієнтовані</a:t>
            </a:r>
            <a:r>
              <a:rPr lang="ru-RU" sz="2400" b="1" dirty="0">
                <a:latin typeface="Calibri" panose="020F0502020204030204" pitchFamily="34" charset="0"/>
              </a:rPr>
              <a:t> на результат;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latin typeface="Calibri" panose="020F0502020204030204" pitchFamily="34" charset="0"/>
              </a:rPr>
              <a:t>Націлені</a:t>
            </a:r>
            <a:r>
              <a:rPr lang="ru-RU" sz="2400" b="1" dirty="0">
                <a:latin typeface="Calibri" panose="020F0502020204030204" pitchFamily="34" charset="0"/>
              </a:rPr>
              <a:t> на </a:t>
            </a:r>
            <a:r>
              <a:rPr lang="ru-RU" sz="2400" b="1" dirty="0" err="1">
                <a:latin typeface="Calibri" panose="020F0502020204030204" pitchFamily="34" charset="0"/>
              </a:rPr>
              <a:t>успіх</a:t>
            </a:r>
            <a:r>
              <a:rPr lang="ru-RU" sz="2400" b="1" dirty="0">
                <a:latin typeface="Calibri" panose="020F0502020204030204" pitchFamily="34" charset="0"/>
              </a:rPr>
              <a:t> та </a:t>
            </a:r>
            <a:r>
              <a:rPr lang="ru-RU" sz="2400" b="1" dirty="0" err="1">
                <a:latin typeface="Calibri" panose="020F0502020204030204" pitchFamily="34" charset="0"/>
              </a:rPr>
              <a:t>власну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взірцевість</a:t>
            </a:r>
            <a:r>
              <a:rPr lang="ru-RU" sz="2400" b="1" dirty="0">
                <a:latin typeface="Calibri" panose="020F0502020204030204" pitchFamily="34" charset="0"/>
              </a:rPr>
              <a:t>;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latin typeface="Calibri" panose="020F0502020204030204" pitchFamily="34" charset="0"/>
              </a:rPr>
              <a:t>Розраховують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лише</a:t>
            </a:r>
            <a:r>
              <a:rPr lang="ru-RU" sz="2400" b="1" dirty="0">
                <a:latin typeface="Calibri" panose="020F0502020204030204" pitchFamily="34" charset="0"/>
              </a:rPr>
              <a:t> на себе;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latin typeface="Calibri" panose="020F0502020204030204" pitchFamily="34" charset="0"/>
              </a:rPr>
              <a:t>Прагнуть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контролювати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ситуацію</a:t>
            </a:r>
            <a:r>
              <a:rPr lang="ru-RU" sz="2400" b="1" dirty="0">
                <a:latin typeface="Calibri" panose="020F0502020204030204" pitchFamily="34" charset="0"/>
              </a:rPr>
              <a:t>;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latin typeface="Calibri" panose="020F0502020204030204" pitchFamily="34" charset="0"/>
              </a:rPr>
              <a:t>Мають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високі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очікування</a:t>
            </a:r>
            <a:r>
              <a:rPr lang="ru-RU" sz="2400" b="1" dirty="0">
                <a:latin typeface="Calibri" panose="020F0502020204030204" pitchFamily="34" charset="0"/>
              </a:rPr>
              <a:t>;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2400" b="1" dirty="0">
                <a:latin typeface="Calibri" panose="020F0502020204030204" pitchFamily="34" charset="0"/>
              </a:rPr>
              <a:t> Підвищена вразливість і чутливість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2400" b="1" dirty="0">
                <a:latin typeface="Calibri" panose="020F0502020204030204" pitchFamily="34" charset="0"/>
              </a:rPr>
              <a:t>Емоційна ригідність, </a:t>
            </a:r>
            <a:r>
              <a:rPr lang="uk-UA" sz="2400" b="1" dirty="0" err="1">
                <a:latin typeface="Calibri" panose="020F0502020204030204" pitchFamily="34" charset="0"/>
              </a:rPr>
              <a:t>інтровертованість</a:t>
            </a:r>
            <a:endParaRPr lang="uk-UA" sz="2400" b="1" dirty="0">
              <a:latin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2400" b="1" dirty="0">
                <a:latin typeface="Calibri" panose="020F0502020204030204" pitchFamily="34" charset="0"/>
              </a:rPr>
              <a:t> Захопленість (</a:t>
            </a:r>
            <a:r>
              <a:rPr lang="uk-UA" sz="2400" b="1" dirty="0" err="1">
                <a:latin typeface="Calibri" panose="020F0502020204030204" pitchFamily="34" charset="0"/>
              </a:rPr>
              <a:t>увлекаемость</a:t>
            </a:r>
            <a:r>
              <a:rPr lang="uk-UA" sz="2400" b="1" dirty="0">
                <a:latin typeface="Calibri" panose="020F0502020204030204" pitchFamily="34" charset="0"/>
              </a:rPr>
              <a:t>), ідеалізування, фанатичність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latin typeface="Calibri" panose="020F0502020204030204" pitchFamily="34" charset="0"/>
              </a:rPr>
              <a:t>	Морально-</a:t>
            </a:r>
            <a:r>
              <a:rPr lang="ru-RU" sz="2400" b="1" dirty="0" err="1">
                <a:latin typeface="Calibri" panose="020F0502020204030204" pitchFamily="34" charset="0"/>
              </a:rPr>
              <a:t>етичні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дефекти</a:t>
            </a:r>
            <a:r>
              <a:rPr lang="ru-RU" sz="2400" b="1" dirty="0">
                <a:latin typeface="Calibri" panose="020F0502020204030204" pitchFamily="34" charset="0"/>
              </a:rPr>
              <a:t> та </a:t>
            </a:r>
            <a:r>
              <a:rPr lang="ru-RU" sz="2400" b="1" dirty="0" err="1">
                <a:latin typeface="Calibri" panose="020F0502020204030204" pitchFamily="34" charset="0"/>
              </a:rPr>
              <a:t>внутрішньо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психологічні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</a:rPr>
              <a:t>конфлікти</a:t>
            </a:r>
            <a:r>
              <a:rPr lang="ru-RU" sz="2400" b="1" dirty="0">
                <a:latin typeface="Calibri" panose="020F0502020204030204" pitchFamily="34" charset="0"/>
              </a:rPr>
              <a:t> </a:t>
            </a:r>
            <a:endParaRPr lang="uk-UA" sz="2400" b="1" dirty="0">
              <a:latin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uk-UA" sz="2400" b="1" dirty="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9927" y="407203"/>
            <a:ext cx="9783771" cy="903121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ОСОБИСТІСНІ ФАКТОРИ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03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4427</TotalTime>
  <Words>357</Words>
  <Application>Microsoft Office PowerPoint</Application>
  <PresentationFormat>Произвольный</PresentationFormat>
  <Paragraphs>88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ТРІАДА, що визначає “СПВ”:</vt:lpstr>
      <vt:lpstr>ТРИ СТАДІЇ СТРЕСУ</vt:lpstr>
      <vt:lpstr>Презентация PowerPoint</vt:lpstr>
      <vt:lpstr>Презентация PowerPoint</vt:lpstr>
      <vt:lpstr>Шляхи запобіганню СПВ</vt:lpstr>
      <vt:lpstr>ШЛЯХИ ГАРМОНІЗАЦІЇ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АСПЕКТИ</dc:title>
  <dc:creator>Hanna Savchenko</dc:creator>
  <cp:lastModifiedBy>Семенюк Вікторія Миколаївна</cp:lastModifiedBy>
  <cp:revision>153</cp:revision>
  <dcterms:created xsi:type="dcterms:W3CDTF">2017-08-29T15:16:49Z</dcterms:created>
  <dcterms:modified xsi:type="dcterms:W3CDTF">2017-11-29T09:54:54Z</dcterms:modified>
</cp:coreProperties>
</file>